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1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Nanum Gothic" panose="020B0600000101010101" charset="-127"/>
      <p:regular r:id="rId19"/>
      <p:bold r:id="rId20"/>
    </p:embeddedFont>
    <p:embeddedFont>
      <p:font typeface="Nanum Myeongjo" panose="020B0600000101010101" charset="-127"/>
      <p:regular r:id="rId21"/>
      <p:bold r:id="rId22"/>
    </p:embeddedFont>
    <p:embeddedFont>
      <p:font typeface="NanumGothic ExtraBold" panose="020B0600000101010101" charset="-127"/>
      <p:bold r:id="rId23"/>
    </p:embeddedFont>
    <p:embeddedFont>
      <p:font typeface="NanumMyeongjo ExtraBold" panose="020B0600000101010101" charset="-127"/>
      <p:bold r:id="rId24"/>
    </p:embeddedFont>
    <p:embeddedFont>
      <p:font typeface="NanumGothicExtraBold" pitchFamily="2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A80081-8378-4750-95F5-EC39712DAC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B7189D-2EE1-4A1D-80CA-77F73646C8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0ECB7-F8C6-4CED-8375-07B413C99180}" type="datetimeFigureOut">
              <a:rPr lang="ko-KR" altLang="en-US" smtClean="0"/>
              <a:t>2021-12-14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6B762A2-D447-47CD-A4CE-B454B9871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7F6082-E93D-4FFE-AD63-349F1FF369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17E96-0459-4439-A1F3-914CB70C9E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0871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6157a2ded_4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06157a2ded_4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531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6157a2ded_4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106157a2ded_4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6157a2ded_4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06157a2ded_4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가정에서  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그러나 해당 콘텐츠를 즐기려면 외출을 하여 관련 게임 카페 같은 곳을 가야하는 모순이 발생하게 되며, 또한 각종 장비를 구입하여 준비해야 함.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따라서 레이저 포인터와 디스플레이 하나로 손 쉽게 즐길 수 있는 간단하게 즐길 수 있는 콘텐츠를 만들어 보고자 하였다.</a:t>
            </a: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6157a2ded_4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06157a2ded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6157a2ded_4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106157a2ded_4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6157a2ded_4_1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106157a2ded_4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6157a2ded_4_1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106157a2ded_4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6157a2ded_4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06157a2ded_4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9"/>
            <a:ext cx="4525962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Malgun Gothic"/>
              <a:buNone/>
              <a:defRPr sz="1200" b="0" i="0" u="none" strike="noStrike" cap="none">
                <a:solidFill>
                  <a:srgbClr val="89898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3F2j0hM6fCw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.png"/><Relationship Id="rId5" Type="http://schemas.openxmlformats.org/officeDocument/2006/relationships/image" Target="../media/image22.png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Ejoi5h0XjL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9B9B9">
              <a:alpha val="377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2752550" y="1378450"/>
            <a:ext cx="43587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200"/>
              <a:buFont typeface="Arial"/>
              <a:buNone/>
            </a:pPr>
            <a:r>
              <a:rPr lang="en-US" sz="72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레이저</a:t>
            </a:r>
            <a:endParaRPr sz="7200"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200"/>
              <a:buFont typeface="Arial"/>
              <a:buNone/>
            </a:pPr>
            <a:r>
              <a:rPr lang="en-US" sz="72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스크린</a:t>
            </a:r>
            <a:endParaRPr b="1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5686387" y="3615725"/>
            <a:ext cx="2814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7200" b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사격</a:t>
            </a:r>
            <a:endParaRPr sz="7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1" name="Google Shape;91;p13"/>
          <p:cNvCxnSpPr/>
          <p:nvPr/>
        </p:nvCxnSpPr>
        <p:spPr>
          <a:xfrm>
            <a:off x="-25400" y="1125537"/>
            <a:ext cx="518477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</p:cxnSp>
      <p:pic>
        <p:nvPicPr>
          <p:cNvPr id="92" name="Google Shape;9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23600" y="162525"/>
            <a:ext cx="1421650" cy="4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6425" y="4996625"/>
            <a:ext cx="6344476" cy="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8925800" y="5053775"/>
            <a:ext cx="1725900" cy="1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20165328 </a:t>
            </a:r>
            <a:r>
              <a:rPr lang="en-US" sz="1500" dirty="0" err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임지환</a:t>
            </a:r>
            <a:endParaRPr sz="1500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20165324 </a:t>
            </a:r>
            <a:r>
              <a:rPr lang="en-US" sz="1500" dirty="0" err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이우열</a:t>
            </a:r>
            <a:endParaRPr sz="1500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7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20165340 </a:t>
            </a:r>
            <a:r>
              <a:rPr lang="en-US" sz="1500" dirty="0" err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홍승택</a:t>
            </a:r>
            <a:endParaRPr sz="1500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70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20165332 </a:t>
            </a:r>
            <a:r>
              <a:rPr lang="en-US" sz="1500" dirty="0" err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정구현</a:t>
            </a:r>
            <a:endParaRPr sz="1500"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5" name="Google Shape;95;p13"/>
          <p:cNvSpPr txBox="1"/>
          <p:nvPr/>
        </p:nvSpPr>
        <p:spPr>
          <a:xfrm>
            <a:off x="7601612" y="4567850"/>
            <a:ext cx="14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고양이가만듦</a:t>
            </a:r>
            <a:r>
              <a:rPr lang="en-US" dirty="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팀</a:t>
            </a:r>
            <a:endParaRPr dirty="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00FBB4-8C9F-43D9-9645-0BAB45AC0D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"/>
          <p:cNvSpPr txBox="1"/>
          <p:nvPr/>
        </p:nvSpPr>
        <p:spPr>
          <a:xfrm>
            <a:off x="407987" y="0"/>
            <a:ext cx="1012800" cy="10701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440477" y="146700"/>
            <a:ext cx="106459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400" b="0" i="0" u="none" dirty="0">
                <a:solidFill>
                  <a:schemeClr val="lt1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sym typeface="Arial"/>
              </a:rPr>
              <a:t>0</a:t>
            </a:r>
            <a:r>
              <a:rPr lang="en-US" sz="5400" dirty="0">
                <a:solidFill>
                  <a:schemeClr val="lt1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2</a:t>
            </a:r>
            <a:endParaRPr sz="1800" dirty="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224" name="Google Shape;224;p21"/>
          <p:cNvSpPr txBox="1"/>
          <p:nvPr/>
        </p:nvSpPr>
        <p:spPr>
          <a:xfrm>
            <a:off x="1505087" y="348237"/>
            <a:ext cx="4590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000" b="1" dirty="0" err="1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프로젝트</a:t>
            </a:r>
            <a:r>
              <a:rPr lang="en-US" sz="3000" b="1" dirty="0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 </a:t>
            </a:r>
            <a:r>
              <a:rPr lang="en-US" sz="3000" b="1" dirty="0" err="1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소개</a:t>
            </a:r>
            <a:endParaRPr sz="3000" dirty="0">
              <a:latin typeface="NanumMyeongjo ExtraBold" panose="020B0600000101010101" charset="-127"/>
              <a:ea typeface="NanumMyeongjo ExtraBold" panose="020B0600000101010101" charset="-127"/>
            </a:endParaRPr>
          </a:p>
        </p:txBody>
      </p:sp>
      <p:sp>
        <p:nvSpPr>
          <p:cNvPr id="225" name="Google Shape;225;p21"/>
          <p:cNvSpPr txBox="1"/>
          <p:nvPr/>
        </p:nvSpPr>
        <p:spPr>
          <a:xfrm>
            <a:off x="1420787" y="880687"/>
            <a:ext cx="10223400" cy="36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1505075" y="917275"/>
            <a:ext cx="2838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500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클레이</a:t>
            </a:r>
            <a:r>
              <a:rPr lang="en-US" sz="1500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sz="1500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사격</a:t>
            </a:r>
            <a:r>
              <a:rPr lang="en-US" sz="1500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- </a:t>
            </a:r>
            <a:r>
              <a:rPr lang="en-US" sz="1500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구동</a:t>
            </a:r>
            <a:r>
              <a:rPr lang="en-US" sz="1500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sz="1500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영상</a:t>
            </a:r>
            <a:r>
              <a:rPr lang="en-US" sz="1500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sz="1500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소개</a:t>
            </a:r>
            <a:endParaRPr sz="1500" dirty="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8" name="Google Shape;92;p13">
            <a:extLst>
              <a:ext uri="{FF2B5EF4-FFF2-40B4-BE49-F238E27FC236}">
                <a16:creationId xmlns:a16="http://schemas.microsoft.com/office/drawing/2014/main" id="{78A142BB-9FD8-4AE6-8836-AA2DF07B92E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3600" y="162525"/>
            <a:ext cx="1421650" cy="4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017F9E9-9AAE-4DA1-8007-E5EFB9F548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12" name="TextBox 11">
            <a:hlinkClick r:id="rId4"/>
            <a:extLst>
              <a:ext uri="{FF2B5EF4-FFF2-40B4-BE49-F238E27FC236}">
                <a16:creationId xmlns:a16="http://schemas.microsoft.com/office/drawing/2014/main" id="{08B17483-A99E-42D5-81C1-1FD61428EC75}"/>
              </a:ext>
            </a:extLst>
          </p:cNvPr>
          <p:cNvSpPr txBox="1"/>
          <p:nvPr/>
        </p:nvSpPr>
        <p:spPr>
          <a:xfrm>
            <a:off x="2236012" y="6201986"/>
            <a:ext cx="6097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https://youtu.be/3F2j0hM6fCw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9880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 txBox="1"/>
          <p:nvPr/>
        </p:nvSpPr>
        <p:spPr>
          <a:xfrm>
            <a:off x="407987" y="0"/>
            <a:ext cx="1012800" cy="10701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23"/>
          <p:cNvSpPr txBox="1"/>
          <p:nvPr/>
        </p:nvSpPr>
        <p:spPr>
          <a:xfrm>
            <a:off x="440477" y="146700"/>
            <a:ext cx="108840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400" b="0" i="0" u="none" dirty="0">
                <a:solidFill>
                  <a:schemeClr val="lt1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sym typeface="Arial"/>
              </a:rPr>
              <a:t>0</a:t>
            </a:r>
            <a:r>
              <a:rPr lang="en-US" sz="5400" dirty="0">
                <a:solidFill>
                  <a:schemeClr val="lt1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2</a:t>
            </a:r>
            <a:endParaRPr sz="1800" dirty="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1505087" y="348237"/>
            <a:ext cx="4590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000" b="1" dirty="0" err="1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프로젝트</a:t>
            </a:r>
            <a:r>
              <a:rPr lang="en-US" sz="3000" b="1" dirty="0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 </a:t>
            </a:r>
            <a:r>
              <a:rPr lang="en-US" sz="3000" b="1" dirty="0" err="1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소개</a:t>
            </a:r>
            <a:endParaRPr sz="3000" dirty="0">
              <a:latin typeface="NanumMyeongjo ExtraBold" panose="020B0600000101010101" charset="-127"/>
              <a:ea typeface="NanumMyeongjo ExtraBold" panose="020B0600000101010101" charset="-127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1420787" y="880687"/>
            <a:ext cx="10223400" cy="36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23"/>
          <p:cNvSpPr txBox="1"/>
          <p:nvPr/>
        </p:nvSpPr>
        <p:spPr>
          <a:xfrm>
            <a:off x="1505075" y="917275"/>
            <a:ext cx="2838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Game Screen Flow 소개</a:t>
            </a:r>
            <a:endParaRPr sz="15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579775" y="1449950"/>
            <a:ext cx="3131100" cy="5037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40404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4051200" y="1484300"/>
            <a:ext cx="4815600" cy="24396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40404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9" name="Google Shape;249;p23"/>
          <p:cNvSpPr/>
          <p:nvPr/>
        </p:nvSpPr>
        <p:spPr>
          <a:xfrm>
            <a:off x="4051200" y="4150575"/>
            <a:ext cx="4815600" cy="23364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40404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" name="Google Shape;250;p23"/>
          <p:cNvSpPr/>
          <p:nvPr/>
        </p:nvSpPr>
        <p:spPr>
          <a:xfrm>
            <a:off x="9228500" y="1449950"/>
            <a:ext cx="2784300" cy="5037000"/>
          </a:xfrm>
          <a:prstGeom prst="roundRect">
            <a:avLst>
              <a:gd name="adj" fmla="val 0"/>
            </a:avLst>
          </a:prstGeom>
          <a:noFill/>
          <a:ln w="9525" cap="flat" cmpd="sng">
            <a:solidFill>
              <a:srgbClr val="40404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1" name="Google Shape;2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175" y="1688850"/>
            <a:ext cx="2784298" cy="1502772"/>
          </a:xfrm>
          <a:prstGeom prst="rect">
            <a:avLst/>
          </a:prstGeom>
          <a:noFill/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2" name="Google Shape;2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174" y="3266299"/>
            <a:ext cx="2784299" cy="1513890"/>
          </a:xfrm>
          <a:prstGeom prst="rect">
            <a:avLst/>
          </a:prstGeom>
          <a:noFill/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3" name="Google Shape;253;p23"/>
          <p:cNvPicPr preferRelativeResize="0"/>
          <p:nvPr/>
        </p:nvPicPr>
        <p:blipFill rotWithShape="1">
          <a:blip r:embed="rId5">
            <a:alphaModFix/>
          </a:blip>
          <a:srcRect l="3961" r="4555"/>
          <a:stretch/>
        </p:blipFill>
        <p:spPr>
          <a:xfrm>
            <a:off x="9401900" y="3290488"/>
            <a:ext cx="2488699" cy="1465525"/>
          </a:xfrm>
          <a:prstGeom prst="rect">
            <a:avLst/>
          </a:prstGeom>
          <a:noFill/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23"/>
          <p:cNvSpPr txBox="1"/>
          <p:nvPr/>
        </p:nvSpPr>
        <p:spPr>
          <a:xfrm>
            <a:off x="440475" y="1230250"/>
            <a:ext cx="2205900" cy="431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화면</a:t>
            </a:r>
            <a:r>
              <a:rPr lang="en-US" sz="16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6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보정</a:t>
            </a:r>
            <a:r>
              <a:rPr lang="en-US" sz="16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및 </a:t>
            </a:r>
            <a:r>
              <a:rPr lang="en-US" sz="16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모드</a:t>
            </a:r>
            <a:r>
              <a:rPr lang="en-US" sz="16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6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선택</a:t>
            </a:r>
            <a:endParaRPr sz="16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23"/>
          <p:cNvSpPr txBox="1"/>
          <p:nvPr/>
        </p:nvSpPr>
        <p:spPr>
          <a:xfrm>
            <a:off x="3914975" y="1257750"/>
            <a:ext cx="1490100" cy="431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과녁 사격 모드</a:t>
            </a:r>
            <a:endParaRPr sz="1600"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6" name="Google Shape;256;p23"/>
          <p:cNvPicPr preferRelativeResize="0"/>
          <p:nvPr/>
        </p:nvPicPr>
        <p:blipFill rotWithShape="1">
          <a:blip r:embed="rId6">
            <a:alphaModFix/>
          </a:blip>
          <a:srcRect t="4388"/>
          <a:stretch/>
        </p:blipFill>
        <p:spPr>
          <a:xfrm>
            <a:off x="753175" y="4854875"/>
            <a:ext cx="2784298" cy="1430878"/>
          </a:xfrm>
          <a:prstGeom prst="rect">
            <a:avLst/>
          </a:prstGeom>
          <a:noFill/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7" name="Google Shape;257;p23"/>
          <p:cNvPicPr preferRelativeResize="0"/>
          <p:nvPr/>
        </p:nvPicPr>
        <p:blipFill rotWithShape="1">
          <a:blip r:embed="rId7">
            <a:alphaModFix/>
          </a:blip>
          <a:srcRect t="5401"/>
          <a:stretch/>
        </p:blipFill>
        <p:spPr>
          <a:xfrm>
            <a:off x="4286425" y="1751200"/>
            <a:ext cx="3205248" cy="1629701"/>
          </a:xfrm>
          <a:prstGeom prst="rect">
            <a:avLst/>
          </a:prstGeom>
          <a:noFill/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8" name="Google Shape;25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3425" y="2162750"/>
            <a:ext cx="2940075" cy="1629700"/>
          </a:xfrm>
          <a:prstGeom prst="rect">
            <a:avLst/>
          </a:prstGeom>
          <a:noFill/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9" name="Google Shape;259;p23"/>
          <p:cNvSpPr txBox="1"/>
          <p:nvPr/>
        </p:nvSpPr>
        <p:spPr>
          <a:xfrm>
            <a:off x="3989350" y="3952950"/>
            <a:ext cx="1686900" cy="431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클레이 사격 모드</a:t>
            </a:r>
            <a:endParaRPr sz="1600"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0" name="Google Shape;260;p23"/>
          <p:cNvPicPr preferRelativeResize="0"/>
          <p:nvPr/>
        </p:nvPicPr>
        <p:blipFill rotWithShape="1">
          <a:blip r:embed="rId9">
            <a:alphaModFix/>
          </a:blip>
          <a:srcRect t="5633"/>
          <a:stretch/>
        </p:blipFill>
        <p:spPr>
          <a:xfrm>
            <a:off x="4282551" y="4413175"/>
            <a:ext cx="3212986" cy="1629701"/>
          </a:xfrm>
          <a:prstGeom prst="rect">
            <a:avLst/>
          </a:prstGeom>
          <a:noFill/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1" name="Google Shape;261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43413" y="4854887"/>
            <a:ext cx="2743851" cy="1549100"/>
          </a:xfrm>
          <a:prstGeom prst="rect">
            <a:avLst/>
          </a:prstGeom>
          <a:noFill/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2" name="Google Shape;262;p23"/>
          <p:cNvSpPr txBox="1"/>
          <p:nvPr/>
        </p:nvSpPr>
        <p:spPr>
          <a:xfrm>
            <a:off x="9120400" y="1230250"/>
            <a:ext cx="1042800" cy="431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게임 종료</a:t>
            </a:r>
            <a:endParaRPr sz="1600"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" name="Google Shape;92;p13">
            <a:extLst>
              <a:ext uri="{FF2B5EF4-FFF2-40B4-BE49-F238E27FC236}">
                <a16:creationId xmlns:a16="http://schemas.microsoft.com/office/drawing/2014/main" id="{EB23F344-0B50-400E-8A90-B77B2CD96514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423600" y="162525"/>
            <a:ext cx="1421650" cy="4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6CF993-F43C-42B9-A2C5-1DE752DA5E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/>
          <p:nvPr/>
        </p:nvSpPr>
        <p:spPr>
          <a:xfrm>
            <a:off x="3039100" y="2667150"/>
            <a:ext cx="5965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i="0" dirty="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</a:t>
            </a:r>
            <a:r>
              <a:rPr lang="en-US" sz="6600" dirty="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3</a:t>
            </a:r>
            <a:r>
              <a:rPr lang="en-US" sz="6600" i="0" u="none" dirty="0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700" dirty="0" err="1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활용방안</a:t>
            </a:r>
            <a:r>
              <a:rPr lang="en-US" sz="3700" dirty="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및 </a:t>
            </a:r>
            <a:r>
              <a:rPr lang="en-US" sz="3700" dirty="0" err="1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기대효과</a:t>
            </a:r>
            <a:endParaRPr sz="1900" dirty="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268" name="Google Shape;268;p24"/>
          <p:cNvCxnSpPr/>
          <p:nvPr/>
        </p:nvCxnSpPr>
        <p:spPr>
          <a:xfrm>
            <a:off x="3224625" y="3727600"/>
            <a:ext cx="58554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69" name="Google Shape;269;p24"/>
          <p:cNvSpPr txBox="1"/>
          <p:nvPr/>
        </p:nvSpPr>
        <p:spPr>
          <a:xfrm>
            <a:off x="8971987" y="3564212"/>
            <a:ext cx="180900" cy="180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24"/>
          <p:cNvSpPr txBox="1"/>
          <p:nvPr/>
        </p:nvSpPr>
        <p:spPr>
          <a:xfrm>
            <a:off x="4752250" y="3775350"/>
            <a:ext cx="2539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특징 및 장점</a:t>
            </a:r>
            <a:endParaRPr sz="15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" name="Google Shape;92;p13">
            <a:extLst>
              <a:ext uri="{FF2B5EF4-FFF2-40B4-BE49-F238E27FC236}">
                <a16:creationId xmlns:a16="http://schemas.microsoft.com/office/drawing/2014/main" id="{B8C9AE84-10AE-41F7-A1FE-E6CF55047CA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3600" y="162525"/>
            <a:ext cx="1421650" cy="4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1E37EC-7EE7-4802-895A-F238BB4500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/>
          <p:nvPr/>
        </p:nvSpPr>
        <p:spPr>
          <a:xfrm>
            <a:off x="407987" y="0"/>
            <a:ext cx="1012800" cy="10701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25"/>
          <p:cNvSpPr txBox="1"/>
          <p:nvPr/>
        </p:nvSpPr>
        <p:spPr>
          <a:xfrm>
            <a:off x="440478" y="146700"/>
            <a:ext cx="106459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400" b="0" i="0" u="none" dirty="0">
                <a:solidFill>
                  <a:schemeClr val="lt1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sym typeface="Arial"/>
              </a:rPr>
              <a:t>0</a:t>
            </a:r>
            <a:r>
              <a:rPr lang="en-US" sz="5400" dirty="0">
                <a:solidFill>
                  <a:schemeClr val="lt1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3</a:t>
            </a:r>
            <a:endParaRPr sz="1800" dirty="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277" name="Google Shape;277;p25"/>
          <p:cNvSpPr txBox="1"/>
          <p:nvPr/>
        </p:nvSpPr>
        <p:spPr>
          <a:xfrm>
            <a:off x="1505087" y="348237"/>
            <a:ext cx="4590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000" b="1" dirty="0" err="1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활용방안</a:t>
            </a:r>
            <a:r>
              <a:rPr lang="en-US" sz="3000" b="1" dirty="0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 및 </a:t>
            </a:r>
            <a:r>
              <a:rPr lang="en-US" sz="3000" b="1" dirty="0" err="1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기대효과</a:t>
            </a:r>
            <a:endParaRPr sz="3000" dirty="0">
              <a:latin typeface="NanumMyeongjo ExtraBold" panose="020B0600000101010101" charset="-127"/>
              <a:ea typeface="NanumMyeongjo ExtraBold" panose="020B0600000101010101" charset="-127"/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1420787" y="880687"/>
            <a:ext cx="10223400" cy="36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1505075" y="917275"/>
            <a:ext cx="2539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특징 및 장점</a:t>
            </a:r>
            <a:endParaRPr sz="15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280" name="Google Shape;280;p25"/>
          <p:cNvCxnSpPr/>
          <p:nvPr/>
        </p:nvCxnSpPr>
        <p:spPr>
          <a:xfrm>
            <a:off x="2509975" y="1841962"/>
            <a:ext cx="3095700" cy="237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281" name="Google Shape;281;p25"/>
          <p:cNvCxnSpPr/>
          <p:nvPr/>
        </p:nvCxnSpPr>
        <p:spPr>
          <a:xfrm>
            <a:off x="6586350" y="1865662"/>
            <a:ext cx="3095700" cy="237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82" name="Google Shape;282;p25"/>
          <p:cNvSpPr txBox="1"/>
          <p:nvPr/>
        </p:nvSpPr>
        <p:spPr>
          <a:xfrm>
            <a:off x="2509975" y="1996425"/>
            <a:ext cx="3095700" cy="2060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595959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실내</a:t>
            </a:r>
            <a:r>
              <a:rPr lang="en-US" sz="3600" dirty="0">
                <a:solidFill>
                  <a:srgbClr val="595959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 </a:t>
            </a:r>
            <a:r>
              <a:rPr lang="en-US" sz="3600" dirty="0" err="1">
                <a:solidFill>
                  <a:srgbClr val="595959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게임</a:t>
            </a:r>
            <a:r>
              <a:rPr lang="en-US" sz="3600" dirty="0">
                <a:solidFill>
                  <a:srgbClr val="595959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 </a:t>
            </a:r>
            <a:r>
              <a:rPr lang="en-US" sz="3600" dirty="0" err="1">
                <a:solidFill>
                  <a:srgbClr val="595959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수요</a:t>
            </a:r>
            <a:endParaRPr sz="1300" dirty="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현재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지속되는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COVID-19로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인해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실내에서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즐길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수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있는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게임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산업에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청신호가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들어오는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상황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속에서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dirty="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실내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어느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공간에서든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간편하게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endParaRPr dirty="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게임을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즐길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수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있다는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점을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이용</a:t>
            </a:r>
            <a:endParaRPr dirty="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6568813" y="2005425"/>
            <a:ext cx="3095700" cy="183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00" dirty="0" err="1">
                <a:solidFill>
                  <a:srgbClr val="595959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사격의</a:t>
            </a:r>
            <a:r>
              <a:rPr lang="en-US" sz="3700" dirty="0">
                <a:solidFill>
                  <a:srgbClr val="595959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 </a:t>
            </a:r>
            <a:r>
              <a:rPr lang="en-US" sz="3700" dirty="0" err="1">
                <a:solidFill>
                  <a:srgbClr val="595959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대중화</a:t>
            </a:r>
            <a:endParaRPr dirty="0">
              <a:solidFill>
                <a:srgbClr val="5959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비비탄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총알이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아닌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레이저로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사격하므로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상대적으로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안전하며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성별이나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체력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,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나이제한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없이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즐길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수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있는</a:t>
            </a:r>
            <a:r>
              <a:rPr lang="en-US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스포츠</a:t>
            </a:r>
            <a:endParaRPr dirty="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284" name="Google Shape;2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6337" y="4105700"/>
            <a:ext cx="3095701" cy="202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9963" y="4105688"/>
            <a:ext cx="3095700" cy="2063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92;p13">
            <a:extLst>
              <a:ext uri="{FF2B5EF4-FFF2-40B4-BE49-F238E27FC236}">
                <a16:creationId xmlns:a16="http://schemas.microsoft.com/office/drawing/2014/main" id="{6CBD5E55-DCBC-4B68-B5E8-4F8CA460EDD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3600" y="162525"/>
            <a:ext cx="1421650" cy="4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31E43B-107A-477F-89F2-52D8C2FB59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/>
          <p:nvPr/>
        </p:nvSpPr>
        <p:spPr>
          <a:xfrm>
            <a:off x="2686200" y="2681500"/>
            <a:ext cx="5889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i="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</a:t>
            </a:r>
            <a:r>
              <a:rPr lang="en-US" sz="66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4</a:t>
            </a:r>
            <a:r>
              <a:rPr lang="en-US" sz="6600" i="0" u="none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70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발전가능성 및 마무리</a:t>
            </a:r>
            <a:endParaRPr sz="1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291" name="Google Shape;291;p26"/>
          <p:cNvCxnSpPr>
            <a:endCxn id="292" idx="2"/>
          </p:cNvCxnSpPr>
          <p:nvPr/>
        </p:nvCxnSpPr>
        <p:spPr>
          <a:xfrm>
            <a:off x="2754587" y="3689662"/>
            <a:ext cx="5592600" cy="411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292" name="Google Shape;292;p26"/>
          <p:cNvSpPr txBox="1"/>
          <p:nvPr/>
        </p:nvSpPr>
        <p:spPr>
          <a:xfrm>
            <a:off x="8256737" y="3549862"/>
            <a:ext cx="180900" cy="180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26"/>
          <p:cNvSpPr txBox="1"/>
          <p:nvPr/>
        </p:nvSpPr>
        <p:spPr>
          <a:xfrm>
            <a:off x="4895650" y="3760988"/>
            <a:ext cx="1404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향후 계획</a:t>
            </a:r>
            <a:endParaRPr sz="15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D098F7-045F-4F4C-9D4C-38D635393D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7"/>
          <p:cNvPicPr preferRelativeResize="0"/>
          <p:nvPr/>
        </p:nvPicPr>
        <p:blipFill rotWithShape="1">
          <a:blip r:embed="rId3">
            <a:alphaModFix/>
          </a:blip>
          <a:srcRect l="13386" r="29676"/>
          <a:stretch/>
        </p:blipFill>
        <p:spPr>
          <a:xfrm>
            <a:off x="8088049" y="1428975"/>
            <a:ext cx="4103851" cy="47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7"/>
          <p:cNvSpPr/>
          <p:nvPr/>
        </p:nvSpPr>
        <p:spPr>
          <a:xfrm>
            <a:off x="0" y="1428975"/>
            <a:ext cx="4103700" cy="47694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7"/>
          <p:cNvSpPr/>
          <p:nvPr/>
        </p:nvSpPr>
        <p:spPr>
          <a:xfrm>
            <a:off x="4075650" y="1428975"/>
            <a:ext cx="4040700" cy="47694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7"/>
          <p:cNvSpPr/>
          <p:nvPr/>
        </p:nvSpPr>
        <p:spPr>
          <a:xfrm>
            <a:off x="8105224" y="1428925"/>
            <a:ext cx="4069500" cy="4769400"/>
          </a:xfrm>
          <a:prstGeom prst="rect">
            <a:avLst/>
          </a:prstGeom>
          <a:solidFill>
            <a:srgbClr val="404040">
              <a:alpha val="485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 txBox="1"/>
          <p:nvPr/>
        </p:nvSpPr>
        <p:spPr>
          <a:xfrm>
            <a:off x="407987" y="0"/>
            <a:ext cx="1012800" cy="10701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440478" y="146700"/>
            <a:ext cx="104742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400" b="0" i="0" u="none" dirty="0">
                <a:solidFill>
                  <a:schemeClr val="lt1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sym typeface="Arial"/>
              </a:rPr>
              <a:t>0</a:t>
            </a:r>
            <a:r>
              <a:rPr lang="en-US" sz="5400" dirty="0">
                <a:solidFill>
                  <a:schemeClr val="lt1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4</a:t>
            </a:r>
            <a:endParaRPr sz="1800" dirty="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1505087" y="348237"/>
            <a:ext cx="4590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000" b="1" dirty="0" err="1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발전</a:t>
            </a:r>
            <a:r>
              <a:rPr lang="en-US" sz="3000" b="1" dirty="0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 </a:t>
            </a:r>
            <a:r>
              <a:rPr lang="en-US" sz="3000" b="1" dirty="0" err="1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가능성</a:t>
            </a:r>
            <a:r>
              <a:rPr lang="en-US" sz="3000" b="1" dirty="0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 및 </a:t>
            </a:r>
            <a:r>
              <a:rPr lang="en-US" sz="3000" b="1" dirty="0" err="1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마무리</a:t>
            </a:r>
            <a:endParaRPr sz="3000" dirty="0">
              <a:latin typeface="NanumMyeongjo ExtraBold" panose="020B0600000101010101" charset="-127"/>
              <a:ea typeface="NanumMyeongjo ExtraBold" panose="020B0600000101010101" charset="-127"/>
            </a:endParaRPr>
          </a:p>
        </p:txBody>
      </p:sp>
      <p:sp>
        <p:nvSpPr>
          <p:cNvPr id="305" name="Google Shape;305;p27"/>
          <p:cNvSpPr txBox="1"/>
          <p:nvPr/>
        </p:nvSpPr>
        <p:spPr>
          <a:xfrm>
            <a:off x="1420787" y="880687"/>
            <a:ext cx="10223400" cy="36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1505075" y="917275"/>
            <a:ext cx="2539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향후 계획</a:t>
            </a:r>
            <a:endParaRPr sz="15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07" name="Google Shape;307;p27"/>
          <p:cNvSpPr txBox="1"/>
          <p:nvPr/>
        </p:nvSpPr>
        <p:spPr>
          <a:xfrm>
            <a:off x="393600" y="2937306"/>
            <a:ext cx="33165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모터를 장착하여 보다 실제감 있는 사격 경험을 제공 한다.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적외선 레이저 및 적외선 카메라를 사용하여 주변 밝기에 영향을 받지 않고 정확도를 높일 수 있게 한다.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총기의 종류를 확장하여 사용자가 원하는 총기를 선택하여 가능하게 한다.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08" name="Google Shape;308;p27"/>
          <p:cNvSpPr txBox="1"/>
          <p:nvPr/>
        </p:nvSpPr>
        <p:spPr>
          <a:xfrm>
            <a:off x="393600" y="1876230"/>
            <a:ext cx="2539200" cy="10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</a:t>
            </a:r>
            <a:endParaRPr sz="1900"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약점 보완</a:t>
            </a:r>
            <a:endParaRPr sz="1900"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사용자 경험 확대</a:t>
            </a:r>
            <a:endParaRPr sz="13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309" name="Google Shape;309;p27"/>
          <p:cNvCxnSpPr/>
          <p:nvPr/>
        </p:nvCxnSpPr>
        <p:spPr>
          <a:xfrm>
            <a:off x="393612" y="1876229"/>
            <a:ext cx="3093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10" name="Google Shape;310;p27"/>
          <p:cNvSpPr txBox="1"/>
          <p:nvPr/>
        </p:nvSpPr>
        <p:spPr>
          <a:xfrm>
            <a:off x="4446212" y="2937306"/>
            <a:ext cx="33165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실내 스크린사격 시뮬레이션 개발로 인해 정체되어 있는 레저사격 업계에 활력을 불어넣고, 더 나아가 다양한 레저사격으로의 사업영역을 확대한다.</a:t>
            </a:r>
            <a:endParaRPr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311" name="Google Shape;311;p27"/>
          <p:cNvSpPr txBox="1"/>
          <p:nvPr/>
        </p:nvSpPr>
        <p:spPr>
          <a:xfrm>
            <a:off x="4557512" y="1876242"/>
            <a:ext cx="25392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</a:t>
            </a:r>
            <a:endParaRPr sz="1900"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>
                <a:solidFill>
                  <a:schemeClr val="lt1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발전 가능성</a:t>
            </a:r>
            <a:endParaRPr sz="1900" b="1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cxnSp>
        <p:nvCxnSpPr>
          <p:cNvPr id="312" name="Google Shape;312;p27"/>
          <p:cNvCxnSpPr/>
          <p:nvPr/>
        </p:nvCxnSpPr>
        <p:spPr>
          <a:xfrm>
            <a:off x="4557524" y="1876242"/>
            <a:ext cx="3093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93B04B-EA0D-4D32-B62C-C0D3748CE7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541325" y="709600"/>
            <a:ext cx="1098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600"/>
              <a:buFont typeface="Arial"/>
              <a:buNone/>
            </a:pPr>
            <a:r>
              <a:rPr lang="en-US" sz="3600" i="0" u="none">
                <a:solidFill>
                  <a:srgbClr val="595959"/>
                </a:solidFill>
                <a:latin typeface="NanumMyeongjo ExtraBold"/>
                <a:ea typeface="NanumMyeongjo ExtraBold"/>
                <a:cs typeface="NanumMyeongjo ExtraBold"/>
                <a:sym typeface="NanumMyeongjo ExtraBold"/>
              </a:rPr>
              <a:t>목차</a:t>
            </a:r>
            <a:endParaRPr>
              <a:latin typeface="NanumMyeongjo ExtraBold"/>
              <a:ea typeface="NanumMyeongjo ExtraBold"/>
              <a:cs typeface="NanumMyeongjo ExtraBold"/>
              <a:sym typeface="NanumMyeongjo ExtraBold"/>
            </a:endParaRPr>
          </a:p>
        </p:txBody>
      </p:sp>
      <p:cxnSp>
        <p:nvCxnSpPr>
          <p:cNvPr id="101" name="Google Shape;101;p14"/>
          <p:cNvCxnSpPr/>
          <p:nvPr/>
        </p:nvCxnSpPr>
        <p:spPr>
          <a:xfrm>
            <a:off x="-25400" y="1341437"/>
            <a:ext cx="2557462" cy="0"/>
          </a:xfrm>
          <a:prstGeom prst="straightConnector1">
            <a:avLst/>
          </a:prstGeom>
          <a:noFill/>
          <a:ln w="9525" cap="flat" cmpd="sng">
            <a:solidFill>
              <a:srgbClr val="A6A6A6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2" name="Google Shape;102;p14"/>
          <p:cNvSpPr txBox="1"/>
          <p:nvPr/>
        </p:nvSpPr>
        <p:spPr>
          <a:xfrm>
            <a:off x="2171700" y="1160462"/>
            <a:ext cx="360362" cy="180975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773250" y="3105475"/>
            <a:ext cx="1480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700" b="1" i="0" u="none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 /  </a:t>
            </a:r>
            <a:r>
              <a:rPr lang="en-US" sz="1700" b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개요</a:t>
            </a:r>
            <a:endParaRPr sz="1700" b="1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1252799" y="3038294"/>
            <a:ext cx="521100" cy="36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5" name="Google Shape;105;p14"/>
          <p:cNvGrpSpPr/>
          <p:nvPr/>
        </p:nvGrpSpPr>
        <p:grpSpPr>
          <a:xfrm>
            <a:off x="2455413" y="3038282"/>
            <a:ext cx="2715096" cy="421186"/>
            <a:chOff x="5308150" y="3103807"/>
            <a:chExt cx="1877400" cy="421228"/>
          </a:xfrm>
        </p:grpSpPr>
        <p:sp>
          <p:nvSpPr>
            <p:cNvPr id="106" name="Google Shape;106;p14"/>
            <p:cNvSpPr txBox="1"/>
            <p:nvPr/>
          </p:nvSpPr>
          <p:spPr>
            <a:xfrm>
              <a:off x="5308150" y="3171035"/>
              <a:ext cx="1877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700" b="1" i="0" u="none">
                  <a:solidFill>
                    <a:srgbClr val="595959"/>
                  </a:solidFill>
                  <a:latin typeface="Nanum Myeongjo"/>
                  <a:ea typeface="Nanum Myeongjo"/>
                  <a:cs typeface="Nanum Myeongjo"/>
                  <a:sym typeface="Nanum Myeongjo"/>
                </a:rPr>
                <a:t>02 /</a:t>
              </a:r>
              <a:r>
                <a:rPr lang="en-US" sz="1700" b="1">
                  <a:solidFill>
                    <a:srgbClr val="595959"/>
                  </a:solidFill>
                  <a:latin typeface="Nanum Myeongjo"/>
                  <a:ea typeface="Nanum Myeongjo"/>
                  <a:cs typeface="Nanum Myeongjo"/>
                  <a:sym typeface="Nanum Myeongjo"/>
                </a:rPr>
                <a:t> 프로젝트 소개</a:t>
              </a:r>
              <a:endParaRPr sz="1700" b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endParaRPr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6067454" y="3103807"/>
              <a:ext cx="358800" cy="366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700" b="1" i="0" u="none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endParaRPr>
            </a:p>
          </p:txBody>
        </p:sp>
      </p:grpSp>
      <p:sp>
        <p:nvSpPr>
          <p:cNvPr id="108" name="Google Shape;108;p14"/>
          <p:cNvSpPr txBox="1"/>
          <p:nvPr/>
        </p:nvSpPr>
        <p:spPr>
          <a:xfrm>
            <a:off x="5170503" y="3105502"/>
            <a:ext cx="3096349" cy="35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700" b="1" i="0" u="none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03 / </a:t>
            </a:r>
            <a:r>
              <a:rPr lang="en-US" sz="1700" b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활용방안 및 기대효과</a:t>
            </a:r>
            <a:endParaRPr sz="1700" b="1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811350" y="3523713"/>
            <a:ext cx="140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동기와 목표</a:t>
            </a:r>
            <a:endParaRPr sz="12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8266850" y="3071887"/>
            <a:ext cx="3290036" cy="35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700" b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04/ 발전가능성 및 마무리</a:t>
            </a:r>
            <a:endParaRPr sz="1700" b="1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2589561" y="3523713"/>
            <a:ext cx="244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프로젝트 구조와 구현한 기술</a:t>
            </a:r>
            <a:endParaRPr sz="12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5495286" y="3523713"/>
            <a:ext cx="244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특징 및 장점</a:t>
            </a:r>
            <a:endParaRPr sz="12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8688461" y="3523713"/>
            <a:ext cx="244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향후 계획</a:t>
            </a:r>
            <a:endParaRPr sz="12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6434400" y="3038300"/>
            <a:ext cx="689400" cy="36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9634800" y="3038300"/>
            <a:ext cx="689400" cy="36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Google Shape;92;p13">
            <a:extLst>
              <a:ext uri="{FF2B5EF4-FFF2-40B4-BE49-F238E27FC236}">
                <a16:creationId xmlns:a16="http://schemas.microsoft.com/office/drawing/2014/main" id="{1F341970-BC29-4DF6-BA98-0AD1C5B2E99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3600" y="162525"/>
            <a:ext cx="1421650" cy="4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9701AD-0586-482C-AECA-C9046E3DFF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/>
        </p:nvSpPr>
        <p:spPr>
          <a:xfrm>
            <a:off x="4439450" y="2681500"/>
            <a:ext cx="2722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i="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01</a:t>
            </a:r>
            <a:r>
              <a:rPr lang="en-US" sz="6600" i="0" u="none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70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개요</a:t>
            </a:r>
            <a:endParaRPr sz="1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121" name="Google Shape;121;p15"/>
          <p:cNvCxnSpPr/>
          <p:nvPr/>
        </p:nvCxnSpPr>
        <p:spPr>
          <a:xfrm>
            <a:off x="4583912" y="3689562"/>
            <a:ext cx="3095700" cy="2370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22" name="Google Shape;122;p15"/>
          <p:cNvSpPr txBox="1"/>
          <p:nvPr/>
        </p:nvSpPr>
        <p:spPr>
          <a:xfrm>
            <a:off x="7571587" y="3549862"/>
            <a:ext cx="180900" cy="180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5429700" y="3760988"/>
            <a:ext cx="1404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동기와 목표</a:t>
            </a:r>
            <a:endParaRPr sz="15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" name="Google Shape;92;p13">
            <a:extLst>
              <a:ext uri="{FF2B5EF4-FFF2-40B4-BE49-F238E27FC236}">
                <a16:creationId xmlns:a16="http://schemas.microsoft.com/office/drawing/2014/main" id="{61234BF7-3038-4911-B97F-E67DAC86146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3600" y="162525"/>
            <a:ext cx="1421650" cy="4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D98AE1-3EFC-479F-AE0C-9D2D9A665B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/>
        </p:nvSpPr>
        <p:spPr>
          <a:xfrm>
            <a:off x="1505087" y="348237"/>
            <a:ext cx="4590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000" b="1" dirty="0" err="1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  <a:cs typeface="Nanum Gothic"/>
                <a:sym typeface="Nanum Gothic"/>
              </a:rPr>
              <a:t>개요</a:t>
            </a:r>
            <a:endParaRPr sz="3000" b="1" dirty="0">
              <a:latin typeface="NanumMyeongjo ExtraBold" panose="020B0600000101010101" charset="-127"/>
              <a:ea typeface="NanumMyeongjo ExtraBold" panose="020B0600000101010101" charset="-127"/>
              <a:cs typeface="Nanum Gothic"/>
              <a:sym typeface="Nanum Gothic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1420787" y="880687"/>
            <a:ext cx="10223400" cy="36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407987" y="0"/>
            <a:ext cx="1012800" cy="10701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407975" y="163575"/>
            <a:ext cx="1118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400" b="1" i="0" u="none" dirty="0">
                <a:solidFill>
                  <a:schemeClr val="lt1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cs typeface="Nanum Gothic"/>
                <a:sym typeface="Nanum Gothic"/>
              </a:rPr>
              <a:t>01</a:t>
            </a:r>
            <a:endParaRPr sz="1800" b="1" dirty="0">
              <a:latin typeface="NanumGothicExtraBold" panose="020D0904000000000000" pitchFamily="50" charset="-127"/>
              <a:ea typeface="NanumGothicExtraBold" panose="020D0904000000000000" pitchFamily="50" charset="-127"/>
              <a:cs typeface="Nanum Gothic"/>
              <a:sym typeface="Nanum Gothic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1347550" y="2257238"/>
            <a:ext cx="59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지속되는 COVID-19로 인한 VR, 스크린 게임과 같은 실내 오락 수요 증가</a:t>
            </a:r>
            <a:endParaRPr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1347550" y="4466550"/>
            <a:ext cx="636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카메라를 통해 레이저 포인터를 감지하여 즐기는 사격 시뮬레이션 게임 고안</a:t>
            </a:r>
            <a:endParaRPr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4" name="Google Shape;134;p16"/>
          <p:cNvSpPr txBox="1"/>
          <p:nvPr/>
        </p:nvSpPr>
        <p:spPr>
          <a:xfrm>
            <a:off x="1505075" y="917275"/>
            <a:ext cx="2539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동기와</a:t>
            </a:r>
            <a:r>
              <a:rPr lang="en-US" sz="1500" dirty="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 </a:t>
            </a:r>
            <a:r>
              <a:rPr lang="en-US" sz="1500" dirty="0" err="1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목표</a:t>
            </a:r>
            <a:endParaRPr sz="1500" dirty="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1381900" y="3361900"/>
            <a:ext cx="579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외출 없이 실내에서도 쉽게 즐길 수 있는 콘텐츠의 필요성 증가</a:t>
            </a:r>
            <a:endParaRPr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9550" y="3017850"/>
            <a:ext cx="2403300" cy="1545300"/>
          </a:xfrm>
          <a:prstGeom prst="roundRect">
            <a:avLst>
              <a:gd name="adj" fmla="val 7707"/>
            </a:avLst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9550" y="1375363"/>
            <a:ext cx="2403300" cy="1545000"/>
          </a:xfrm>
          <a:prstGeom prst="roundRect">
            <a:avLst>
              <a:gd name="adj" fmla="val 7443"/>
            </a:avLst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/>
        </p:nvSpPr>
        <p:spPr>
          <a:xfrm>
            <a:off x="1452075" y="2680700"/>
            <a:ext cx="5799000" cy="36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1455125" y="3772350"/>
            <a:ext cx="5107500" cy="36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1431849" y="4883950"/>
            <a:ext cx="6072000" cy="36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" name="Google Shape;141;p16"/>
          <p:cNvPicPr preferRelativeResize="0"/>
          <p:nvPr/>
        </p:nvPicPr>
        <p:blipFill rotWithShape="1">
          <a:blip r:embed="rId5">
            <a:alphaModFix/>
          </a:blip>
          <a:srcRect b="15376"/>
          <a:stretch/>
        </p:blipFill>
        <p:spPr>
          <a:xfrm>
            <a:off x="8018800" y="4660625"/>
            <a:ext cx="2404800" cy="1545300"/>
          </a:xfrm>
          <a:prstGeom prst="roundRect">
            <a:avLst>
              <a:gd name="adj" fmla="val 7469"/>
            </a:avLst>
          </a:prstGeom>
          <a:noFill/>
          <a:ln>
            <a:noFill/>
          </a:ln>
        </p:spPr>
      </p:pic>
      <p:pic>
        <p:nvPicPr>
          <p:cNvPr id="16" name="Google Shape;92;p13">
            <a:extLst>
              <a:ext uri="{FF2B5EF4-FFF2-40B4-BE49-F238E27FC236}">
                <a16:creationId xmlns:a16="http://schemas.microsoft.com/office/drawing/2014/main" id="{7E5B4765-FAE7-44FA-9A55-845C1434E80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23600" y="162525"/>
            <a:ext cx="1421650" cy="4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CAA8A51-85D9-48B2-84F2-B5F9DF3929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/>
        </p:nvSpPr>
        <p:spPr>
          <a:xfrm>
            <a:off x="3893000" y="2667150"/>
            <a:ext cx="4257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i="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0</a:t>
            </a:r>
            <a:r>
              <a:rPr lang="en-US" sz="66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</a:t>
            </a:r>
            <a:r>
              <a:rPr lang="en-US" sz="6600" i="0" u="none">
                <a:solidFill>
                  <a:srgbClr val="0000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3700">
                <a:solidFill>
                  <a:srgbClr val="5959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소개</a:t>
            </a:r>
            <a:endParaRPr sz="1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147" name="Google Shape;147;p17"/>
          <p:cNvCxnSpPr/>
          <p:nvPr/>
        </p:nvCxnSpPr>
        <p:spPr>
          <a:xfrm>
            <a:off x="4043050" y="3727600"/>
            <a:ext cx="41832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48" name="Google Shape;148;p17"/>
          <p:cNvSpPr txBox="1"/>
          <p:nvPr/>
        </p:nvSpPr>
        <p:spPr>
          <a:xfrm>
            <a:off x="8118112" y="3564212"/>
            <a:ext cx="180900" cy="1809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17"/>
          <p:cNvSpPr txBox="1"/>
          <p:nvPr/>
        </p:nvSpPr>
        <p:spPr>
          <a:xfrm>
            <a:off x="4865050" y="3775350"/>
            <a:ext cx="2539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프로젝트 구조와 구현한 기술</a:t>
            </a:r>
            <a:endParaRPr sz="15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6" name="Google Shape;92;p13">
            <a:extLst>
              <a:ext uri="{FF2B5EF4-FFF2-40B4-BE49-F238E27FC236}">
                <a16:creationId xmlns:a16="http://schemas.microsoft.com/office/drawing/2014/main" id="{FCD64139-D00A-4562-98EC-F781002551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3600" y="162525"/>
            <a:ext cx="1421650" cy="4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64FBC3-0F35-4FD6-A114-03F52349CC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/>
        </p:nvSpPr>
        <p:spPr>
          <a:xfrm>
            <a:off x="407987" y="0"/>
            <a:ext cx="1012800" cy="10701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440477" y="146700"/>
            <a:ext cx="1064597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400" b="0" i="0" u="none" dirty="0">
                <a:solidFill>
                  <a:schemeClr val="lt1"/>
                </a:solidFill>
                <a:latin typeface="NanumGothicExtraBold" panose="020B0503020000020004" pitchFamily="2" charset="-127"/>
                <a:ea typeface="NanumGothicExtraBold" panose="020B0503020000020004" pitchFamily="2" charset="-127"/>
                <a:sym typeface="Arial"/>
              </a:rPr>
              <a:t>0</a:t>
            </a:r>
            <a:r>
              <a:rPr lang="en-US" sz="5400" dirty="0">
                <a:solidFill>
                  <a:schemeClr val="lt1"/>
                </a:solidFill>
                <a:latin typeface="NanumGothicExtraBold" panose="020B0503020000020004" pitchFamily="2" charset="-127"/>
                <a:ea typeface="NanumGothicExtraBold" panose="020B0503020000020004" pitchFamily="2" charset="-127"/>
              </a:rPr>
              <a:t>2</a:t>
            </a:r>
            <a:endParaRPr sz="1800" dirty="0">
              <a:latin typeface="NanumGothicExtraBold" panose="020B0503020000020004" pitchFamily="2" charset="-127"/>
              <a:ea typeface="NanumGothicExtraBold" panose="020B0503020000020004" pitchFamily="2" charset="-127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>
            <a:off x="1505087" y="348237"/>
            <a:ext cx="4590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000" b="1" dirty="0" err="1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프로젝트</a:t>
            </a:r>
            <a:r>
              <a:rPr lang="en-US" sz="3000" b="1" dirty="0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 </a:t>
            </a:r>
            <a:r>
              <a:rPr lang="en-US" sz="3000" b="1" dirty="0" err="1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소개</a:t>
            </a:r>
            <a:endParaRPr sz="3000" dirty="0">
              <a:latin typeface="NanumMyeongjo ExtraBold" panose="020B0600000101010101" charset="-127"/>
              <a:ea typeface="NanumMyeongjo ExtraBold" panose="020B0600000101010101" charset="-127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>
            <a:off x="1420787" y="880687"/>
            <a:ext cx="10223400" cy="36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1505075" y="917275"/>
            <a:ext cx="2539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구현 기술 설명</a:t>
            </a:r>
            <a:endParaRPr sz="15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6289200" y="3571052"/>
            <a:ext cx="4161900" cy="2476200"/>
          </a:xfrm>
          <a:prstGeom prst="roundRect">
            <a:avLst>
              <a:gd name="adj" fmla="val 465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유니티</a:t>
            </a:r>
            <a:r>
              <a:rPr lang="en-US" sz="2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게임</a:t>
            </a:r>
            <a:r>
              <a:rPr lang="en-US" sz="2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제작</a:t>
            </a:r>
            <a:endParaRPr sz="2000" b="1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2000" b="1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</a:pPr>
            <a:r>
              <a:rPr lang="en-US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lang="en-US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게임</a:t>
            </a:r>
            <a:r>
              <a:rPr lang="en-US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UI </a:t>
            </a:r>
            <a:r>
              <a:rPr lang="en-US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제작</a:t>
            </a:r>
            <a:endParaRPr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</a:pPr>
            <a:r>
              <a:rPr lang="en-US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2. </a:t>
            </a:r>
            <a:r>
              <a:rPr lang="en-US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과녁</a:t>
            </a:r>
            <a:r>
              <a:rPr lang="en-US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사격</a:t>
            </a:r>
            <a:r>
              <a:rPr lang="en-US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모드</a:t>
            </a:r>
            <a:endParaRPr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무작위로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올라오는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과녁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구현</a:t>
            </a:r>
            <a:endParaRPr sz="1100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</a:pPr>
            <a:r>
              <a:rPr lang="en-US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3. </a:t>
            </a:r>
            <a:r>
              <a:rPr lang="en-US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클레이</a:t>
            </a:r>
            <a:r>
              <a:rPr lang="en-US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사격</a:t>
            </a:r>
            <a:r>
              <a:rPr lang="en-US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모드</a:t>
            </a:r>
            <a:endParaRPr lang="en-US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</a:pP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   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선형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보간법을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이용한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클레이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사격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구현</a:t>
            </a:r>
            <a:endParaRPr sz="2000" b="1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1119450" y="3542375"/>
            <a:ext cx="4552200" cy="2476200"/>
          </a:xfrm>
          <a:prstGeom prst="roundRect">
            <a:avLst>
              <a:gd name="adj" fmla="val 44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레이저</a:t>
            </a:r>
            <a:r>
              <a:rPr lang="en-US" sz="2000" dirty="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2000" dirty="0" err="1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감지</a:t>
            </a:r>
            <a:r>
              <a:rPr lang="en-US" sz="2000" dirty="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&amp; </a:t>
            </a:r>
            <a:r>
              <a:rPr lang="en-US" sz="2000" dirty="0" err="1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하드웨어</a:t>
            </a:r>
            <a:endParaRPr sz="2000" dirty="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800" b="1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</a:pPr>
            <a:r>
              <a:rPr lang="en-US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lang="en-US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하드웨어</a:t>
            </a:r>
            <a:r>
              <a:rPr lang="en-US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제작</a:t>
            </a:r>
            <a:endParaRPr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레이저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모듈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택트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스위치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등을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이용한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레이저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발사</a:t>
            </a:r>
            <a:endParaRPr sz="1100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</a:pPr>
            <a:r>
              <a:rPr lang="en-US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2. </a:t>
            </a:r>
            <a:r>
              <a:rPr lang="en-US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레이저</a:t>
            </a:r>
            <a:r>
              <a:rPr lang="en-US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감지</a:t>
            </a:r>
            <a:endParaRPr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OpenCV의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색상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라벨링을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통한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레이저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감지</a:t>
            </a:r>
            <a:endParaRPr sz="1100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1397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400"/>
            </a:pPr>
            <a:r>
              <a:rPr lang="en-US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3. </a:t>
            </a:r>
            <a:r>
              <a:rPr lang="en-US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좌표</a:t>
            </a:r>
            <a:r>
              <a:rPr lang="en-US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보정</a:t>
            </a:r>
            <a:endParaRPr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Unity로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감지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한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레이저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좌표</a:t>
            </a:r>
            <a:r>
              <a:rPr lang="en-US" sz="1100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전달</a:t>
            </a:r>
            <a:endParaRPr sz="1100" b="1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859100" y="1539088"/>
            <a:ext cx="2473800" cy="1796963"/>
            <a:chOff x="1940225" y="1229238"/>
            <a:chExt cx="2473800" cy="1796963"/>
          </a:xfrm>
        </p:grpSpPr>
        <p:grpSp>
          <p:nvGrpSpPr>
            <p:cNvPr id="162" name="Google Shape;162;p18"/>
            <p:cNvGrpSpPr/>
            <p:nvPr/>
          </p:nvGrpSpPr>
          <p:grpSpPr>
            <a:xfrm>
              <a:off x="1940225" y="1229238"/>
              <a:ext cx="2473800" cy="1381500"/>
              <a:chOff x="1940225" y="1229238"/>
              <a:chExt cx="2473800" cy="1381500"/>
            </a:xfrm>
          </p:grpSpPr>
          <p:sp>
            <p:nvSpPr>
              <p:cNvPr id="163" name="Google Shape;163;p18"/>
              <p:cNvSpPr/>
              <p:nvPr/>
            </p:nvSpPr>
            <p:spPr>
              <a:xfrm>
                <a:off x="1940225" y="1229238"/>
                <a:ext cx="2473800" cy="1381500"/>
              </a:xfrm>
              <a:prstGeom prst="roundRect">
                <a:avLst>
                  <a:gd name="adj" fmla="val 16667"/>
                </a:avLst>
              </a:prstGeom>
              <a:solidFill>
                <a:srgbClr val="F3F3F3"/>
              </a:solidFill>
              <a:ln w="28575" cap="flat" cmpd="sng">
                <a:solidFill>
                  <a:srgbClr val="4040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64" name="Google Shape;164;p1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383325" y="1314117"/>
                <a:ext cx="1587603" cy="12117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65" name="Google Shape;165;p18"/>
            <p:cNvSpPr txBox="1"/>
            <p:nvPr/>
          </p:nvSpPr>
          <p:spPr>
            <a:xfrm>
              <a:off x="2451275" y="2610700"/>
              <a:ext cx="1451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595959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하드웨어 제작</a:t>
              </a:r>
              <a:endParaRPr sz="15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66" name="Google Shape;166;p18"/>
          <p:cNvGrpSpPr/>
          <p:nvPr/>
        </p:nvGrpSpPr>
        <p:grpSpPr>
          <a:xfrm>
            <a:off x="2188913" y="1539100"/>
            <a:ext cx="2473800" cy="1796950"/>
            <a:chOff x="4747813" y="1229250"/>
            <a:chExt cx="2473800" cy="1796950"/>
          </a:xfrm>
        </p:grpSpPr>
        <p:grpSp>
          <p:nvGrpSpPr>
            <p:cNvPr id="167" name="Google Shape;167;p18"/>
            <p:cNvGrpSpPr/>
            <p:nvPr/>
          </p:nvGrpSpPr>
          <p:grpSpPr>
            <a:xfrm>
              <a:off x="4747813" y="1229250"/>
              <a:ext cx="2473800" cy="1381500"/>
              <a:chOff x="3991913" y="1229250"/>
              <a:chExt cx="2473800" cy="1381500"/>
            </a:xfrm>
          </p:grpSpPr>
          <p:sp>
            <p:nvSpPr>
              <p:cNvPr id="168" name="Google Shape;168;p18"/>
              <p:cNvSpPr/>
              <p:nvPr/>
            </p:nvSpPr>
            <p:spPr>
              <a:xfrm>
                <a:off x="3991913" y="1229250"/>
                <a:ext cx="2473800" cy="13815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rgbClr val="4040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69" name="Google Shape;169;p1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722426" y="1296307"/>
                <a:ext cx="1012800" cy="12473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0" name="Google Shape;170;p18"/>
            <p:cNvSpPr txBox="1"/>
            <p:nvPr/>
          </p:nvSpPr>
          <p:spPr>
            <a:xfrm>
              <a:off x="5106462" y="2610700"/>
              <a:ext cx="1979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595959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레이저 감지 기능 구현</a:t>
              </a:r>
              <a:endParaRPr sz="15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71" name="Google Shape;171;p18"/>
          <p:cNvGrpSpPr/>
          <p:nvPr/>
        </p:nvGrpSpPr>
        <p:grpSpPr>
          <a:xfrm>
            <a:off x="7529275" y="1539100"/>
            <a:ext cx="2473800" cy="1796938"/>
            <a:chOff x="7555425" y="1229250"/>
            <a:chExt cx="2473800" cy="1796938"/>
          </a:xfrm>
        </p:grpSpPr>
        <p:grpSp>
          <p:nvGrpSpPr>
            <p:cNvPr id="172" name="Google Shape;172;p18"/>
            <p:cNvGrpSpPr/>
            <p:nvPr/>
          </p:nvGrpSpPr>
          <p:grpSpPr>
            <a:xfrm>
              <a:off x="7555425" y="1229250"/>
              <a:ext cx="2473800" cy="1381500"/>
              <a:chOff x="7668900" y="1229250"/>
              <a:chExt cx="2473800" cy="1381500"/>
            </a:xfrm>
          </p:grpSpPr>
          <p:sp>
            <p:nvSpPr>
              <p:cNvPr id="173" name="Google Shape;173;p18"/>
              <p:cNvSpPr/>
              <p:nvPr/>
            </p:nvSpPr>
            <p:spPr>
              <a:xfrm>
                <a:off x="7668900" y="1229250"/>
                <a:ext cx="2473800" cy="13815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rgbClr val="4040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74" name="Google Shape;174;p1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777900" y="1509826"/>
                <a:ext cx="2255802" cy="8203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5" name="Google Shape;175;p18"/>
            <p:cNvSpPr txBox="1"/>
            <p:nvPr/>
          </p:nvSpPr>
          <p:spPr>
            <a:xfrm>
              <a:off x="7802787" y="2610688"/>
              <a:ext cx="1979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rgbClr val="595959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게임 제작</a:t>
              </a:r>
              <a:endParaRPr sz="15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76" name="Google Shape;176;p18"/>
          <p:cNvGrpSpPr/>
          <p:nvPr/>
        </p:nvGrpSpPr>
        <p:grpSpPr>
          <a:xfrm>
            <a:off x="4522475" y="2013524"/>
            <a:ext cx="432600" cy="432600"/>
            <a:chOff x="4529350" y="1982349"/>
            <a:chExt cx="432600" cy="432600"/>
          </a:xfrm>
        </p:grpSpPr>
        <p:sp>
          <p:nvSpPr>
            <p:cNvPr id="177" name="Google Shape;177;p18"/>
            <p:cNvSpPr/>
            <p:nvPr/>
          </p:nvSpPr>
          <p:spPr>
            <a:xfrm>
              <a:off x="4529350" y="1982349"/>
              <a:ext cx="432600" cy="4326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4040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8" name="Google Shape;178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60538" y="2013525"/>
              <a:ext cx="370225" cy="370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" name="Google Shape;179;p18"/>
          <p:cNvGrpSpPr/>
          <p:nvPr/>
        </p:nvGrpSpPr>
        <p:grpSpPr>
          <a:xfrm>
            <a:off x="7210550" y="2013524"/>
            <a:ext cx="432600" cy="432600"/>
            <a:chOff x="4529350" y="1982349"/>
            <a:chExt cx="432600" cy="432600"/>
          </a:xfrm>
        </p:grpSpPr>
        <p:sp>
          <p:nvSpPr>
            <p:cNvPr id="180" name="Google Shape;180;p18"/>
            <p:cNvSpPr/>
            <p:nvPr/>
          </p:nvSpPr>
          <p:spPr>
            <a:xfrm>
              <a:off x="4529350" y="1982349"/>
              <a:ext cx="432600" cy="432600"/>
            </a:xfrm>
            <a:prstGeom prst="ellipse">
              <a:avLst/>
            </a:prstGeom>
            <a:solidFill>
              <a:srgbClr val="EFEFEF"/>
            </a:solidFill>
            <a:ln w="28575" cap="flat" cmpd="sng">
              <a:solidFill>
                <a:srgbClr val="4040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1" name="Google Shape;181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60538" y="2013525"/>
              <a:ext cx="370225" cy="370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" name="Google Shape;92;p13">
            <a:extLst>
              <a:ext uri="{FF2B5EF4-FFF2-40B4-BE49-F238E27FC236}">
                <a16:creationId xmlns:a16="http://schemas.microsoft.com/office/drawing/2014/main" id="{51E0130A-756E-499C-8E0E-666E361627E7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23600" y="162525"/>
            <a:ext cx="1421650" cy="4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49ED9-C65B-4B51-9FE3-07B0C61C22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/>
          <p:nvPr/>
        </p:nvSpPr>
        <p:spPr>
          <a:xfrm>
            <a:off x="400625" y="4630775"/>
            <a:ext cx="5984700" cy="1992900"/>
          </a:xfrm>
          <a:prstGeom prst="roundRect">
            <a:avLst>
              <a:gd name="adj" fmla="val 47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9"/>
          <p:cNvSpPr/>
          <p:nvPr/>
        </p:nvSpPr>
        <p:spPr>
          <a:xfrm>
            <a:off x="400625" y="1352200"/>
            <a:ext cx="6031500" cy="3091800"/>
          </a:xfrm>
          <a:prstGeom prst="roundRect">
            <a:avLst>
              <a:gd name="adj" fmla="val 475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9"/>
          <p:cNvSpPr txBox="1"/>
          <p:nvPr/>
        </p:nvSpPr>
        <p:spPr>
          <a:xfrm>
            <a:off x="407987" y="0"/>
            <a:ext cx="1012800" cy="10701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440477" y="146700"/>
            <a:ext cx="106459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400" b="0" i="0" u="none" dirty="0">
                <a:solidFill>
                  <a:schemeClr val="lt1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sym typeface="Arial"/>
              </a:rPr>
              <a:t>0</a:t>
            </a:r>
            <a:r>
              <a:rPr lang="en-US" sz="5400" dirty="0">
                <a:solidFill>
                  <a:schemeClr val="lt1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2</a:t>
            </a:r>
            <a:endParaRPr sz="1800" dirty="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190" name="Google Shape;190;p19"/>
          <p:cNvSpPr txBox="1"/>
          <p:nvPr/>
        </p:nvSpPr>
        <p:spPr>
          <a:xfrm>
            <a:off x="1505087" y="348237"/>
            <a:ext cx="4590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000" b="1" dirty="0" err="1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프로젝트</a:t>
            </a:r>
            <a:r>
              <a:rPr lang="en-US" sz="3000" b="1" dirty="0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 </a:t>
            </a:r>
            <a:r>
              <a:rPr lang="en-US" sz="3000" b="1" dirty="0" err="1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소개</a:t>
            </a:r>
            <a:endParaRPr sz="3000" dirty="0">
              <a:latin typeface="NanumMyeongjo ExtraBold" panose="020B0600000101010101" charset="-127"/>
              <a:ea typeface="NanumMyeongjo ExtraBold" panose="020B0600000101010101" charset="-127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1420787" y="880687"/>
            <a:ext cx="10223400" cy="36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2" name="Google Shape;192;p19"/>
          <p:cNvSpPr txBox="1"/>
          <p:nvPr/>
        </p:nvSpPr>
        <p:spPr>
          <a:xfrm>
            <a:off x="1505075" y="917275"/>
            <a:ext cx="2838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레이저 감지 및 하드웨어 구현</a:t>
            </a:r>
            <a:endParaRPr sz="15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193" name="Google Shape;193;p19"/>
          <p:cNvSpPr/>
          <p:nvPr/>
        </p:nvSpPr>
        <p:spPr>
          <a:xfrm>
            <a:off x="7105425" y="1332775"/>
            <a:ext cx="4316100" cy="3052800"/>
          </a:xfrm>
          <a:prstGeom prst="roundRect">
            <a:avLst>
              <a:gd name="adj" fmla="val 44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레이저</a:t>
            </a:r>
            <a:r>
              <a:rPr lang="en-US" sz="2000" dirty="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</a:t>
            </a:r>
            <a:r>
              <a:rPr lang="en-US" sz="2000" dirty="0" err="1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감지</a:t>
            </a:r>
            <a:endParaRPr sz="2000" dirty="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800" b="1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단색의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크로마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키와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레이저의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색상을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라벨링</a:t>
            </a:r>
            <a:endParaRPr sz="1000" b="1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단색의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크로마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키의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해상도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값을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얻은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후,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해당영역만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검출되도록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ROI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설정</a:t>
            </a:r>
            <a:endParaRPr sz="1000" b="1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좌표조정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사격과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같은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과정을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생략하고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간단하게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시작이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가능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000" b="1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인게임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해상도의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값을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구함</a:t>
            </a:r>
            <a:endParaRPr sz="1000" b="1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인게임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해상도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/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크로마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키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해상도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=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스케일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값 </a:t>
            </a:r>
            <a:endParaRPr sz="1000" b="1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레이저가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검출된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중앙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값에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스케일만큼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곱하여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유니티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좌표로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0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반환</a:t>
            </a:r>
            <a:r>
              <a:rPr lang="en-US" sz="10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lang="en-US" sz="11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100" b="1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반환된</a:t>
            </a:r>
            <a:r>
              <a:rPr lang="en-US" sz="11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2D </a:t>
            </a:r>
            <a:r>
              <a:rPr lang="en-US" sz="11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좌표를</a:t>
            </a:r>
            <a:r>
              <a:rPr lang="en-US" sz="11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Raycast를</a:t>
            </a:r>
            <a:r>
              <a:rPr lang="en-US" sz="11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통해</a:t>
            </a:r>
            <a:r>
              <a:rPr lang="en-US" sz="11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3D </a:t>
            </a:r>
            <a:r>
              <a:rPr lang="en-US" sz="11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좌표로</a:t>
            </a:r>
            <a:r>
              <a:rPr lang="en-US" sz="11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변환해</a:t>
            </a:r>
            <a:r>
              <a:rPr lang="en-US" sz="11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100" b="1" dirty="0" err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준다</a:t>
            </a:r>
            <a:r>
              <a:rPr lang="en-US" sz="1100" b="1" dirty="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1100" b="1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7105425" y="4662975"/>
            <a:ext cx="4316100" cy="1951800"/>
          </a:xfrm>
          <a:prstGeom prst="roundRect">
            <a:avLst>
              <a:gd name="adj" fmla="val 44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하드웨어 제작</a:t>
            </a:r>
            <a:endParaRPr sz="19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완구용 전동건에 Arduino 기판 및 레이저 모듈 장착 방식 </a:t>
            </a:r>
            <a:endParaRPr sz="1100"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Arduino Nano, Laser Module, Tact Switch, </a:t>
            </a:r>
            <a:endParaRPr sz="1100"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1.5v*4 배터리 사용</a:t>
            </a:r>
            <a:endParaRPr sz="1100"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트리거에 위치한 택트 스위치를 누르면 0.2초 동안 점멸</a:t>
            </a:r>
            <a:endParaRPr sz="1100"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5" name="Google Shape;1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50" y="4766550"/>
            <a:ext cx="1323461" cy="1555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941" y="4766561"/>
            <a:ext cx="4585259" cy="174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 rotWithShape="1">
          <a:blip r:embed="rId5">
            <a:alphaModFix/>
          </a:blip>
          <a:srcRect r="18300" b="21691"/>
          <a:stretch/>
        </p:blipFill>
        <p:spPr>
          <a:xfrm>
            <a:off x="2632275" y="1503299"/>
            <a:ext cx="1772700" cy="1355100"/>
          </a:xfrm>
          <a:prstGeom prst="roundRect">
            <a:avLst>
              <a:gd name="adj" fmla="val 5566"/>
            </a:avLst>
          </a:prstGeom>
          <a:noFill/>
          <a:ln>
            <a:noFill/>
          </a:ln>
        </p:spPr>
      </p:pic>
      <p:pic>
        <p:nvPicPr>
          <p:cNvPr id="198" name="Google Shape;19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2275" y="2969200"/>
            <a:ext cx="1772700" cy="1347600"/>
          </a:xfrm>
          <a:prstGeom prst="roundRect">
            <a:avLst>
              <a:gd name="adj" fmla="val 7127"/>
            </a:avLst>
          </a:prstGeom>
          <a:noFill/>
          <a:ln>
            <a:noFill/>
          </a:ln>
        </p:spPr>
      </p:pic>
      <p:pic>
        <p:nvPicPr>
          <p:cNvPr id="199" name="Google Shape;19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2025" y="1505500"/>
            <a:ext cx="1772700" cy="1350600"/>
          </a:xfrm>
          <a:prstGeom prst="roundRect">
            <a:avLst>
              <a:gd name="adj" fmla="val 5583"/>
            </a:avLst>
          </a:prstGeom>
          <a:noFill/>
          <a:ln>
            <a:noFill/>
          </a:ln>
        </p:spPr>
      </p:pic>
      <p:pic>
        <p:nvPicPr>
          <p:cNvPr id="200" name="Google Shape;200;p19"/>
          <p:cNvPicPr preferRelativeResize="0"/>
          <p:nvPr/>
        </p:nvPicPr>
        <p:blipFill rotWithShape="1">
          <a:blip r:embed="rId8">
            <a:alphaModFix/>
          </a:blip>
          <a:srcRect r="17857"/>
          <a:stretch/>
        </p:blipFill>
        <p:spPr>
          <a:xfrm>
            <a:off x="4522026" y="2969198"/>
            <a:ext cx="1772700" cy="1347600"/>
          </a:xfrm>
          <a:prstGeom prst="roundRect">
            <a:avLst>
              <a:gd name="adj" fmla="val 6105"/>
            </a:avLst>
          </a:prstGeom>
          <a:noFill/>
          <a:ln>
            <a:noFill/>
          </a:ln>
        </p:spPr>
      </p:pic>
      <p:sp>
        <p:nvSpPr>
          <p:cNvPr id="201" name="Google Shape;201;p19"/>
          <p:cNvSpPr/>
          <p:nvPr/>
        </p:nvSpPr>
        <p:spPr>
          <a:xfrm>
            <a:off x="7690625" y="2682175"/>
            <a:ext cx="241500" cy="176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1750" y="1421287"/>
            <a:ext cx="2092950" cy="29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9"/>
          <p:cNvSpPr txBox="1"/>
          <p:nvPr/>
        </p:nvSpPr>
        <p:spPr>
          <a:xfrm>
            <a:off x="1092700" y="1560925"/>
            <a:ext cx="101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OpenCV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511750" y="1885713"/>
            <a:ext cx="2174700" cy="27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latin typeface="Malgun Gothic"/>
                <a:ea typeface="Malgun Gothic"/>
                <a:cs typeface="Malgun Gothic"/>
                <a:sym typeface="Malgun Gothic"/>
              </a:rPr>
              <a:t>Chroma Resolution</a:t>
            </a:r>
            <a:endParaRPr sz="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latin typeface="Malgun Gothic"/>
                <a:ea typeface="Malgun Gothic"/>
                <a:cs typeface="Malgun Gothic"/>
                <a:sym typeface="Malgun Gothic"/>
              </a:rPr>
              <a:t>(c_x, c_y), (c_width, c_height)</a:t>
            </a:r>
            <a:endParaRPr sz="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latin typeface="Malgun Gothic"/>
                <a:ea typeface="Malgun Gothic"/>
                <a:cs typeface="Malgun Gothic"/>
                <a:sym typeface="Malgun Gothic"/>
              </a:rPr>
              <a:t>ROI는 관심영역</a:t>
            </a:r>
            <a:endParaRPr sz="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latin typeface="Malgun Gothic"/>
                <a:ea typeface="Malgun Gothic"/>
                <a:cs typeface="Malgun Gothic"/>
                <a:sym typeface="Malgun Gothic"/>
              </a:rPr>
              <a:t>ROI=(c_x, c_y, c_width, c_height)</a:t>
            </a:r>
            <a:endParaRPr sz="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latin typeface="Malgun Gothic"/>
                <a:ea typeface="Malgun Gothic"/>
                <a:cs typeface="Malgun Gothic"/>
                <a:sym typeface="Malgun Gothic"/>
              </a:rPr>
              <a:t>Unity Resolution</a:t>
            </a:r>
            <a:endParaRPr sz="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latin typeface="Malgun Gothic"/>
                <a:ea typeface="Malgun Gothic"/>
                <a:cs typeface="Malgun Gothic"/>
                <a:sym typeface="Malgun Gothic"/>
              </a:rPr>
              <a:t>(width, height)</a:t>
            </a:r>
            <a:endParaRPr sz="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latin typeface="Malgun Gothic"/>
                <a:ea typeface="Malgun Gothic"/>
                <a:cs typeface="Malgun Gothic"/>
                <a:sym typeface="Malgun Gothic"/>
              </a:rPr>
              <a:t>float w_scale, h_scale</a:t>
            </a:r>
            <a:endParaRPr sz="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latin typeface="Malgun Gothic"/>
                <a:ea typeface="Malgun Gothic"/>
                <a:cs typeface="Malgun Gothic"/>
                <a:sym typeface="Malgun Gothic"/>
              </a:rPr>
              <a:t>width / c_width = w_scale</a:t>
            </a:r>
            <a:endParaRPr sz="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latin typeface="Malgun Gothic"/>
                <a:ea typeface="Malgun Gothic"/>
                <a:cs typeface="Malgun Gothic"/>
                <a:sym typeface="Malgun Gothic"/>
              </a:rPr>
              <a:t>height / c_height = h_scale</a:t>
            </a:r>
            <a:endParaRPr sz="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latin typeface="Malgun Gothic"/>
                <a:ea typeface="Malgun Gothic"/>
                <a:cs typeface="Malgun Gothic"/>
                <a:sym typeface="Malgun Gothic"/>
              </a:rPr>
              <a:t>Unity x, Unity y</a:t>
            </a:r>
            <a:endParaRPr sz="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latin typeface="Malgun Gothic"/>
                <a:ea typeface="Malgun Gothic"/>
                <a:cs typeface="Malgun Gothic"/>
                <a:sym typeface="Malgun Gothic"/>
              </a:rPr>
              <a:t>(x, y)</a:t>
            </a:r>
            <a:endParaRPr sz="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latin typeface="Malgun Gothic"/>
                <a:ea typeface="Malgun Gothic"/>
                <a:cs typeface="Malgun Gothic"/>
                <a:sym typeface="Malgun Gothic"/>
              </a:rPr>
              <a:t>(c_x + (c_width/2))*w_scale-&gt; x</a:t>
            </a:r>
            <a:endParaRPr sz="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latin typeface="Malgun Gothic"/>
                <a:ea typeface="Malgun Gothic"/>
                <a:cs typeface="Malgun Gothic"/>
                <a:sym typeface="Malgun Gothic"/>
              </a:rPr>
              <a:t>(height - c_y+(c_height/2))*h_scale -&gt; y</a:t>
            </a:r>
            <a:endParaRPr sz="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latin typeface="Malgun Gothic"/>
                <a:ea typeface="Malgun Gothic"/>
                <a:cs typeface="Malgun Gothic"/>
                <a:sym typeface="Malgun Gothic"/>
              </a:rPr>
              <a:t>(x, y) -&gt; Raycast 3D </a:t>
            </a:r>
            <a:endParaRPr sz="8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Google Shape;92;p13">
            <a:extLst>
              <a:ext uri="{FF2B5EF4-FFF2-40B4-BE49-F238E27FC236}">
                <a16:creationId xmlns:a16="http://schemas.microsoft.com/office/drawing/2014/main" id="{6A9E05CA-5F89-4BBD-9E87-9D3FD6ED580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423600" y="162525"/>
            <a:ext cx="1421650" cy="4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DF3059D-AF0F-4A95-BC18-7EAF5591A9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/>
          <p:nvPr/>
        </p:nvSpPr>
        <p:spPr>
          <a:xfrm>
            <a:off x="407987" y="0"/>
            <a:ext cx="1012800" cy="10701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440477" y="146700"/>
            <a:ext cx="106459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400" b="0" i="0" u="none" dirty="0">
                <a:solidFill>
                  <a:schemeClr val="lt1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sym typeface="Arial"/>
              </a:rPr>
              <a:t>0</a:t>
            </a:r>
            <a:r>
              <a:rPr lang="en-US" sz="5400" dirty="0">
                <a:solidFill>
                  <a:schemeClr val="lt1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2</a:t>
            </a:r>
            <a:endParaRPr sz="1800" dirty="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1505087" y="348237"/>
            <a:ext cx="4590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000" b="1" dirty="0" err="1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프로젝트</a:t>
            </a:r>
            <a:r>
              <a:rPr lang="en-US" sz="3000" b="1" dirty="0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 </a:t>
            </a:r>
            <a:r>
              <a:rPr lang="en-US" sz="3000" b="1" dirty="0" err="1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소개</a:t>
            </a:r>
            <a:endParaRPr sz="3000" dirty="0">
              <a:latin typeface="NanumMyeongjo ExtraBold" panose="020B0600000101010101" charset="-127"/>
              <a:ea typeface="NanumMyeongjo ExtraBold" panose="020B0600000101010101" charset="-127"/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1420787" y="880687"/>
            <a:ext cx="10223400" cy="36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1505075" y="917275"/>
            <a:ext cx="2838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유니티 게임 제작</a:t>
            </a:r>
            <a:endParaRPr sz="15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sp>
        <p:nvSpPr>
          <p:cNvPr id="214" name="Google Shape;214;p20"/>
          <p:cNvSpPr/>
          <p:nvPr/>
        </p:nvSpPr>
        <p:spPr>
          <a:xfrm>
            <a:off x="6460200" y="1332775"/>
            <a:ext cx="4177500" cy="2447400"/>
          </a:xfrm>
          <a:prstGeom prst="roundRect">
            <a:avLst>
              <a:gd name="adj" fmla="val 44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과녁 사격 모드</a:t>
            </a:r>
            <a:endParaRPr sz="20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800" b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제한된 시간과 총알을 사용하여 점수 획득</a:t>
            </a:r>
            <a:endParaRPr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무작위로 올라오는 과녁을 사격 해야 한다.</a:t>
            </a:r>
            <a:endParaRPr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거리비례별 추가 점수가 존재 한다.</a:t>
            </a:r>
            <a:endParaRPr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3D좌표에 타겟이 있으면 적중 판정</a:t>
            </a:r>
            <a:endParaRPr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총알 혹은 시간 소진시 게임 종료</a:t>
            </a:r>
            <a:endParaRPr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	</a:t>
            </a:r>
            <a:endParaRPr sz="11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" name="Google Shape;215;p20"/>
          <p:cNvSpPr/>
          <p:nvPr/>
        </p:nvSpPr>
        <p:spPr>
          <a:xfrm>
            <a:off x="6460200" y="4057750"/>
            <a:ext cx="4177500" cy="2432400"/>
          </a:xfrm>
          <a:prstGeom prst="roundRect">
            <a:avLst>
              <a:gd name="adj" fmla="val 44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0404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클레이 사격 모드</a:t>
            </a:r>
            <a:endParaRPr sz="2000">
              <a:solidFill>
                <a:srgbClr val="404040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제한된 시간과 총알을 사용하여 점수 획득</a:t>
            </a:r>
            <a:endParaRPr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무작위 코스로 타겟 스폰</a:t>
            </a:r>
            <a:endParaRPr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난이도에 따라 속도 변동</a:t>
            </a:r>
            <a:endParaRPr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선형 보간법을 이용한 포물선 구현</a:t>
            </a:r>
            <a:endParaRPr b="1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6" name="Google Shape;2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275" y="1347725"/>
            <a:ext cx="4177500" cy="2432400"/>
          </a:xfrm>
          <a:prstGeom prst="roundRect">
            <a:avLst>
              <a:gd name="adj" fmla="val 3602"/>
            </a:avLst>
          </a:prstGeom>
          <a:noFill/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7" name="Google Shape;2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275" y="4057750"/>
            <a:ext cx="4177500" cy="2432400"/>
          </a:xfrm>
          <a:prstGeom prst="roundRect">
            <a:avLst>
              <a:gd name="adj" fmla="val 4380"/>
            </a:avLst>
          </a:prstGeom>
          <a:noFill/>
          <a:ln w="9525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Google Shape;92;p13">
            <a:extLst>
              <a:ext uri="{FF2B5EF4-FFF2-40B4-BE49-F238E27FC236}">
                <a16:creationId xmlns:a16="http://schemas.microsoft.com/office/drawing/2014/main" id="{50AFDD74-AD2B-4BCE-8C63-6FD2795EBF4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3600" y="162525"/>
            <a:ext cx="1421650" cy="4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2931AE-5346-40E1-AE7A-04B4E49695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"/>
          <p:cNvSpPr txBox="1"/>
          <p:nvPr/>
        </p:nvSpPr>
        <p:spPr>
          <a:xfrm>
            <a:off x="407987" y="0"/>
            <a:ext cx="1012800" cy="10701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>
            <a:off x="440477" y="146700"/>
            <a:ext cx="1064597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400" b="0" i="0" u="none" dirty="0">
                <a:solidFill>
                  <a:schemeClr val="lt1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  <a:sym typeface="Arial"/>
              </a:rPr>
              <a:t>0</a:t>
            </a:r>
            <a:r>
              <a:rPr lang="en-US" sz="5400" dirty="0">
                <a:solidFill>
                  <a:schemeClr val="lt1"/>
                </a:solidFill>
                <a:latin typeface="NanumGothicExtraBold" panose="020D0904000000000000" pitchFamily="50" charset="-127"/>
                <a:ea typeface="NanumGothicExtraBold" panose="020D0904000000000000" pitchFamily="50" charset="-127"/>
              </a:rPr>
              <a:t>2</a:t>
            </a:r>
            <a:endParaRPr sz="1800" dirty="0">
              <a:latin typeface="NanumGothicExtraBold" panose="020D0904000000000000" pitchFamily="50" charset="-127"/>
              <a:ea typeface="NanumGothicExtraBold" panose="020D0904000000000000" pitchFamily="50" charset="-127"/>
            </a:endParaRPr>
          </a:p>
        </p:txBody>
      </p:sp>
      <p:sp>
        <p:nvSpPr>
          <p:cNvPr id="224" name="Google Shape;224;p21"/>
          <p:cNvSpPr txBox="1"/>
          <p:nvPr/>
        </p:nvSpPr>
        <p:spPr>
          <a:xfrm>
            <a:off x="1505087" y="348237"/>
            <a:ext cx="4590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-US" sz="3000" b="1" dirty="0" err="1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프로젝트</a:t>
            </a:r>
            <a:r>
              <a:rPr lang="en-US" sz="3000" b="1" dirty="0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 </a:t>
            </a:r>
            <a:r>
              <a:rPr lang="en-US" sz="3000" b="1" dirty="0" err="1">
                <a:solidFill>
                  <a:srgbClr val="595959"/>
                </a:solidFill>
                <a:latin typeface="NanumMyeongjo ExtraBold" panose="020B0600000101010101" charset="-127"/>
                <a:ea typeface="NanumMyeongjo ExtraBold" panose="020B0600000101010101" charset="-127"/>
              </a:rPr>
              <a:t>소개</a:t>
            </a:r>
            <a:endParaRPr sz="3000" dirty="0">
              <a:latin typeface="NanumMyeongjo ExtraBold" panose="020B0600000101010101" charset="-127"/>
              <a:ea typeface="NanumMyeongjo ExtraBold" panose="020B0600000101010101" charset="-127"/>
            </a:endParaRPr>
          </a:p>
        </p:txBody>
      </p:sp>
      <p:sp>
        <p:nvSpPr>
          <p:cNvPr id="225" name="Google Shape;225;p21"/>
          <p:cNvSpPr txBox="1"/>
          <p:nvPr/>
        </p:nvSpPr>
        <p:spPr>
          <a:xfrm>
            <a:off x="1420787" y="880687"/>
            <a:ext cx="10223400" cy="366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1505075" y="917275"/>
            <a:ext cx="2838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95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과녁 사격 - 구동 영상 소개</a:t>
            </a:r>
            <a:endParaRPr sz="1500">
              <a:solidFill>
                <a:srgbClr val="595959"/>
              </a:solidFill>
              <a:latin typeface="Nanum Myeongjo"/>
              <a:ea typeface="Nanum Myeongjo"/>
              <a:cs typeface="Nanum Myeongjo"/>
              <a:sym typeface="Nanum Myeongjo"/>
            </a:endParaRPr>
          </a:p>
        </p:txBody>
      </p:sp>
      <p:pic>
        <p:nvPicPr>
          <p:cNvPr id="8" name="Google Shape;92;p13">
            <a:extLst>
              <a:ext uri="{FF2B5EF4-FFF2-40B4-BE49-F238E27FC236}">
                <a16:creationId xmlns:a16="http://schemas.microsoft.com/office/drawing/2014/main" id="{6DF4B61A-380E-4329-9AFC-4D657C13E0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3600" y="162525"/>
            <a:ext cx="1421650" cy="43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C4D362-E7F3-45FA-B0B9-122CD5B280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F0ED3F-307E-45E8-BE18-9366272D024E}"/>
              </a:ext>
            </a:extLst>
          </p:cNvPr>
          <p:cNvSpPr txBox="1"/>
          <p:nvPr/>
        </p:nvSpPr>
        <p:spPr>
          <a:xfrm>
            <a:off x="2511066" y="5840978"/>
            <a:ext cx="60975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https://youtu.be/Ejoi5h0XjLs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723</Words>
  <Application>Microsoft Office PowerPoint</Application>
  <PresentationFormat>와이드스크린</PresentationFormat>
  <Paragraphs>182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맑은 고딕</vt:lpstr>
      <vt:lpstr>Nanum Gothic</vt:lpstr>
      <vt:lpstr>NanumMyeongjo ExtraBold</vt:lpstr>
      <vt:lpstr>Arial</vt:lpstr>
      <vt:lpstr>NanumGothicExtraBold</vt:lpstr>
      <vt:lpstr>Nanum Myeongjo</vt:lpstr>
      <vt:lpstr>NanumGothic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JungGuhyeon</cp:lastModifiedBy>
  <cp:revision>6</cp:revision>
  <dcterms:modified xsi:type="dcterms:W3CDTF">2021-12-14T07:46:10Z</dcterms:modified>
</cp:coreProperties>
</file>